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Economica"/>
      <p:regular r:id="rId34"/>
      <p:bold r:id="rId35"/>
      <p:italic r:id="rId36"/>
      <p:boldItalic r:id="rId37"/>
    </p:embeddedFont>
    <p:embeddedFont>
      <p:font typeface="Lobster"/>
      <p:regular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gRp9IFTWxuy9L657YI4gsH4GVL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bold.fntdata"/><Relationship Id="rId12" Type="http://schemas.openxmlformats.org/officeDocument/2006/relationships/slide" Target="slides/slide7.xml"/><Relationship Id="rId34" Type="http://schemas.openxmlformats.org/officeDocument/2006/relationships/font" Target="fonts/Economica-regular.fntdata"/><Relationship Id="rId15" Type="http://schemas.openxmlformats.org/officeDocument/2006/relationships/slide" Target="slides/slide10.xml"/><Relationship Id="rId37" Type="http://schemas.openxmlformats.org/officeDocument/2006/relationships/font" Target="fonts/Economica-boldItalic.fntdata"/><Relationship Id="rId14" Type="http://schemas.openxmlformats.org/officeDocument/2006/relationships/slide" Target="slides/slide9.xml"/><Relationship Id="rId36" Type="http://schemas.openxmlformats.org/officeDocument/2006/relationships/font" Target="fonts/Economica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Lobst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e54409f7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be54409f7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948ed7924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c948ed7924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948ed7924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c948ed7924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8fb1d9d0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c8fb1d9d0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948ed7924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c948ed7924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8fb1d9d0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c8fb1d9d0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e54409f7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be54409f7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e5440a3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be5440a3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948ed7924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c948ed7924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8fb1d9d0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c8fb1d9d0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948ed7924_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c948ed7924_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00730d1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b00730d1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48ed7924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c948ed7924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948ed7924_4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c948ed7924_4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948ed7924_4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c948ed7924_4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94edf0a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c94edf0a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94edf0a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c94edf0a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94edf0a6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c94edf0a6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94edf0a6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c94edf0a6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94edf0a6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c94edf0a6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d91dea907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bd91dea90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8fb1d9d0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c8fb1d9d0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9452b5e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c9452b5e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8fb1d9d0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c8fb1d9d0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9452b5e3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c9452b5e3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5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35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7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0" name="Google Shape;20;p28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1" name="Google Shape;21;p2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3" name="Google Shape;2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6" name="Google Shape;26;p29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" name="Google Shape;27;p2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30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32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3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33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JoYaV_3aIZ6sfJfHzZaYpy2NYyc4M7bZ/view" TargetMode="External"/><Relationship Id="rId4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Dhwodue-Xn0DGykMdWyj8ZwdorVmlPSD/view" TargetMode="External"/><Relationship Id="rId4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zFsvQmanOMaXmQo4XmxkIz93PM0W7p76/view" TargetMode="External"/><Relationship Id="rId4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21PR3s89T71FIyjDwxbGN1ayje7QQT8N/view" TargetMode="External"/><Relationship Id="rId4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e54409f74_1_59"/>
          <p:cNvSpPr txBox="1"/>
          <p:nvPr>
            <p:ph idx="4294967295" type="ctrTitle"/>
          </p:nvPr>
        </p:nvSpPr>
        <p:spPr>
          <a:xfrm>
            <a:off x="202900" y="484550"/>
            <a:ext cx="3660600" cy="22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400"/>
              <a:t>Coppelia Scene: Omnidirectional MultiRotor UAV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3" name="Google Shape;63;gbe54409f74_1_59"/>
          <p:cNvSpPr txBox="1"/>
          <p:nvPr/>
        </p:nvSpPr>
        <p:spPr>
          <a:xfrm>
            <a:off x="404200" y="3193875"/>
            <a:ext cx="32580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By,</a:t>
            </a:r>
            <a:endParaRPr b="0" i="0" sz="14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Akshay Dhonthi Ramesh Babu - 1887502</a:t>
            </a:r>
            <a:r>
              <a:rPr b="0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Fabian Humberto Fonseca Aponte - 1886565 </a:t>
            </a:r>
            <a:endParaRPr b="0" i="0" sz="14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David Esteban Imbajoa Ruiz  - 1922212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Academic Year 2019 − 2020</a:t>
            </a:r>
            <a:r>
              <a:rPr b="0" i="0" lang="it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4" name="Google Shape;64;gbe54409f74_1_59"/>
          <p:cNvPicPr preferRelativeResize="0"/>
          <p:nvPr/>
        </p:nvPicPr>
        <p:blipFill rotWithShape="1">
          <a:blip r:embed="rId3">
            <a:alphaModFix/>
          </a:blip>
          <a:srcRect b="0" l="32014" r="0" t="0"/>
          <a:stretch/>
        </p:blipFill>
        <p:spPr>
          <a:xfrm>
            <a:off x="4008250" y="0"/>
            <a:ext cx="5136701" cy="503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be54409f74_1_59"/>
          <p:cNvPicPr preferRelativeResize="0"/>
          <p:nvPr/>
        </p:nvPicPr>
        <p:blipFill rotWithShape="1">
          <a:blip r:embed="rId4">
            <a:alphaModFix/>
          </a:blip>
          <a:srcRect b="0" l="3320" r="27075" t="0"/>
          <a:stretch/>
        </p:blipFill>
        <p:spPr>
          <a:xfrm>
            <a:off x="4008250" y="-53275"/>
            <a:ext cx="513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48ed7924_4_33"/>
          <p:cNvSpPr txBox="1"/>
          <p:nvPr>
            <p:ph type="title"/>
          </p:nvPr>
        </p:nvSpPr>
        <p:spPr>
          <a:xfrm>
            <a:off x="311700" y="88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Methodology - </a:t>
            </a:r>
            <a:r>
              <a:rPr b="1" lang="it"/>
              <a:t>PD </a:t>
            </a:r>
            <a:r>
              <a:rPr lang="it"/>
              <a:t>Position </a:t>
            </a:r>
            <a:r>
              <a:rPr lang="it" sz="3200"/>
              <a:t>＆</a:t>
            </a:r>
            <a:r>
              <a:rPr lang="it"/>
              <a:t> attitude control</a:t>
            </a:r>
            <a:endParaRPr/>
          </a:p>
        </p:txBody>
      </p:sp>
      <p:cxnSp>
        <p:nvCxnSpPr>
          <p:cNvPr id="154" name="Google Shape;154;gc948ed7924_4_33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gc948ed7924_4_33"/>
          <p:cNvSpPr txBox="1"/>
          <p:nvPr>
            <p:ph idx="1" type="body"/>
          </p:nvPr>
        </p:nvSpPr>
        <p:spPr>
          <a:xfrm>
            <a:off x="6049575" y="1194763"/>
            <a:ext cx="2696700" cy="1339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The desired acceleration is given by proportional (</a:t>
            </a:r>
            <a:r>
              <a:rPr b="1" i="1" lang="it" sz="1400"/>
              <a:t>Kp</a:t>
            </a:r>
            <a:r>
              <a:rPr lang="it" sz="1400"/>
              <a:t>) and derivative </a:t>
            </a:r>
            <a:r>
              <a:rPr lang="it" sz="1400"/>
              <a:t>(</a:t>
            </a:r>
            <a:r>
              <a:rPr b="1" i="1" lang="it" sz="1400"/>
              <a:t>Kd</a:t>
            </a:r>
            <a:r>
              <a:rPr lang="it" sz="1400"/>
              <a:t>) gains, given the error calculations of the desired references.</a:t>
            </a:r>
            <a:endParaRPr sz="1400"/>
          </a:p>
        </p:txBody>
      </p:sp>
      <p:pic>
        <p:nvPicPr>
          <p:cNvPr id="156" name="Google Shape;156;gc948ed7924_4_33"/>
          <p:cNvPicPr preferRelativeResize="0"/>
          <p:nvPr/>
        </p:nvPicPr>
        <p:blipFill rotWithShape="1">
          <a:blip r:embed="rId3">
            <a:alphaModFix/>
          </a:blip>
          <a:srcRect b="57090" l="0" r="0" t="0"/>
          <a:stretch/>
        </p:blipFill>
        <p:spPr>
          <a:xfrm>
            <a:off x="361950" y="1232275"/>
            <a:ext cx="5687624" cy="1264474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gc948ed7924_4_33"/>
          <p:cNvSpPr txBox="1"/>
          <p:nvPr>
            <p:ph idx="1" type="body"/>
          </p:nvPr>
        </p:nvSpPr>
        <p:spPr>
          <a:xfrm>
            <a:off x="5194825" y="2867800"/>
            <a:ext cx="2464200" cy="167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The desired orientation, in Euler angles, for a given acceleration   and a given </a:t>
            </a:r>
            <a:r>
              <a:rPr b="1" lang="it" sz="1500"/>
              <a:t>𝜓</a:t>
            </a:r>
            <a:r>
              <a:rPr lang="it" sz="1500"/>
              <a:t> desired.</a:t>
            </a:r>
            <a:endParaRPr sz="1500"/>
          </a:p>
        </p:txBody>
      </p:sp>
      <p:pic>
        <p:nvPicPr>
          <p:cNvPr id="158" name="Google Shape;158;gc948ed7924_4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368" y="2867800"/>
            <a:ext cx="3720458" cy="1678200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948ed7924_4_41"/>
          <p:cNvSpPr txBox="1"/>
          <p:nvPr>
            <p:ph type="title"/>
          </p:nvPr>
        </p:nvSpPr>
        <p:spPr>
          <a:xfrm>
            <a:off x="311700" y="88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Methodology - </a:t>
            </a:r>
            <a:r>
              <a:rPr b="1" lang="it"/>
              <a:t>PD</a:t>
            </a:r>
            <a:r>
              <a:rPr lang="it"/>
              <a:t> Position </a:t>
            </a:r>
            <a:r>
              <a:rPr lang="it" sz="3200"/>
              <a:t>＆</a:t>
            </a:r>
            <a:r>
              <a:rPr lang="it"/>
              <a:t> attitude control</a:t>
            </a:r>
            <a:endParaRPr/>
          </a:p>
        </p:txBody>
      </p:sp>
      <p:cxnSp>
        <p:nvCxnSpPr>
          <p:cNvPr id="164" name="Google Shape;164;gc948ed7924_4_41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gc948ed7924_4_41"/>
          <p:cNvPicPr preferRelativeResize="0"/>
          <p:nvPr/>
        </p:nvPicPr>
        <p:blipFill rotWithShape="1">
          <a:blip r:embed="rId3">
            <a:alphaModFix/>
          </a:blip>
          <a:srcRect b="0" l="20570" r="21792" t="44873"/>
          <a:stretch/>
        </p:blipFill>
        <p:spPr>
          <a:xfrm>
            <a:off x="1591237" y="1410425"/>
            <a:ext cx="3032525" cy="1502775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gc948ed7924_4_41"/>
          <p:cNvSpPr txBox="1"/>
          <p:nvPr>
            <p:ph idx="1" type="body"/>
          </p:nvPr>
        </p:nvSpPr>
        <p:spPr>
          <a:xfrm>
            <a:off x="4623775" y="1410463"/>
            <a:ext cx="2918400" cy="1502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The angular velocity and its rate of change required for hovering is given by </a:t>
            </a:r>
            <a:r>
              <a:rPr b="1" lang="it" sz="1500"/>
              <a:t>𝜔</a:t>
            </a:r>
            <a:r>
              <a:rPr lang="it" sz="1300">
                <a:latin typeface="Lobster"/>
                <a:ea typeface="Lobster"/>
                <a:cs typeface="Lobster"/>
                <a:sym typeface="Lobster"/>
              </a:rPr>
              <a:t>h</a:t>
            </a:r>
            <a:r>
              <a:rPr b="1" lang="it" sz="1500"/>
              <a:t> </a:t>
            </a:r>
            <a:r>
              <a:rPr lang="it" sz="1400"/>
              <a:t>and </a:t>
            </a:r>
            <a:r>
              <a:rPr b="1" lang="it" sz="1500"/>
              <a:t>𝚫𝜔</a:t>
            </a:r>
            <a:r>
              <a:rPr lang="it" sz="1300">
                <a:latin typeface="Lobster"/>
                <a:ea typeface="Lobster"/>
                <a:cs typeface="Lobster"/>
                <a:sym typeface="Lobster"/>
              </a:rPr>
              <a:t>h</a:t>
            </a:r>
            <a:r>
              <a:rPr lang="it" sz="1400"/>
              <a:t> 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where, </a:t>
            </a:r>
            <a:r>
              <a:rPr b="1" i="1" lang="it" sz="1400"/>
              <a:t>kf</a:t>
            </a:r>
            <a:r>
              <a:rPr lang="it" sz="1400"/>
              <a:t> is a constant from the motor forces.</a:t>
            </a:r>
            <a:endParaRPr baseline="-25000" sz="1400"/>
          </a:p>
        </p:txBody>
      </p:sp>
      <p:pic>
        <p:nvPicPr>
          <p:cNvPr id="167" name="Google Shape;167;gc948ed7924_4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938" y="3487775"/>
            <a:ext cx="1407825" cy="644600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gc948ed7924_4_41"/>
          <p:cNvSpPr txBox="1"/>
          <p:nvPr>
            <p:ph idx="1" type="body"/>
          </p:nvPr>
        </p:nvSpPr>
        <p:spPr>
          <a:xfrm>
            <a:off x="3718763" y="3462375"/>
            <a:ext cx="3114300" cy="695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Associated</a:t>
            </a:r>
            <a:r>
              <a:rPr lang="it" sz="1400"/>
              <a:t> forces produced by each propeller given a constant </a:t>
            </a:r>
            <a:r>
              <a:rPr b="1" i="1" lang="it" sz="1400"/>
              <a:t>kf</a:t>
            </a:r>
            <a:r>
              <a:rPr i="1" lang="it" sz="1400"/>
              <a:t>.</a:t>
            </a:r>
            <a:endParaRPr baseline="-25000" i="1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8fb1d9d0d_0_82"/>
          <p:cNvSpPr txBox="1"/>
          <p:nvPr>
            <p:ph type="title"/>
          </p:nvPr>
        </p:nvSpPr>
        <p:spPr>
          <a:xfrm>
            <a:off x="311700" y="88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Methodology - </a:t>
            </a:r>
            <a:r>
              <a:rPr b="1" lang="it"/>
              <a:t>PD </a:t>
            </a:r>
            <a:r>
              <a:rPr lang="it"/>
              <a:t>Position </a:t>
            </a:r>
            <a:r>
              <a:rPr lang="it" sz="3200"/>
              <a:t>＆</a:t>
            </a:r>
            <a:r>
              <a:rPr lang="it"/>
              <a:t> attitude control</a:t>
            </a:r>
            <a:endParaRPr/>
          </a:p>
        </p:txBody>
      </p:sp>
      <p:cxnSp>
        <p:nvCxnSpPr>
          <p:cNvPr id="174" name="Google Shape;174;gc8fb1d9d0d_0_82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gc8fb1d9d0d_0_82"/>
          <p:cNvSpPr txBox="1"/>
          <p:nvPr>
            <p:ph idx="1" type="body"/>
          </p:nvPr>
        </p:nvSpPr>
        <p:spPr>
          <a:xfrm>
            <a:off x="5388600" y="1469624"/>
            <a:ext cx="3443700" cy="2548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it" sz="1500"/>
              <a:t>𝚫𝜔</a:t>
            </a:r>
            <a:r>
              <a:rPr lang="it" sz="1500"/>
              <a:t> </a:t>
            </a:r>
            <a:r>
              <a:rPr lang="it" sz="1500"/>
              <a:t>represents</a:t>
            </a:r>
            <a:r>
              <a:rPr lang="it" sz="1500"/>
              <a:t> the change of angular velocity needed for the rotors to achieve the desired orientation of the UAV.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𝚫𝜽 represents the change in pitch needed for the rotors to achieve the pose (position and orientation).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6" name="Google Shape;176;gc8fb1d9d0d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64" y="1333675"/>
            <a:ext cx="4408260" cy="3006374"/>
          </a:xfrm>
          <a:prstGeom prst="rect">
            <a:avLst/>
          </a:prstGeom>
          <a:noFill/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948ed7924_4_49"/>
          <p:cNvSpPr txBox="1"/>
          <p:nvPr>
            <p:ph type="title"/>
          </p:nvPr>
        </p:nvSpPr>
        <p:spPr>
          <a:xfrm>
            <a:off x="311700" y="88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Methodology - </a:t>
            </a:r>
            <a:r>
              <a:rPr b="1" lang="it"/>
              <a:t>PD </a:t>
            </a:r>
            <a:r>
              <a:rPr lang="it"/>
              <a:t>Position </a:t>
            </a:r>
            <a:r>
              <a:rPr lang="it" sz="3200"/>
              <a:t>＆</a:t>
            </a:r>
            <a:r>
              <a:rPr lang="it"/>
              <a:t> attitude control</a:t>
            </a:r>
            <a:endParaRPr/>
          </a:p>
        </p:txBody>
      </p:sp>
      <p:cxnSp>
        <p:nvCxnSpPr>
          <p:cNvPr id="182" name="Google Shape;182;gc948ed7924_4_49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3" name="Google Shape;183;gc948ed7924_4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00" y="1233325"/>
            <a:ext cx="5651998" cy="2827899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gc948ed7924_4_49"/>
          <p:cNvSpPr txBox="1"/>
          <p:nvPr>
            <p:ph idx="1" type="body"/>
          </p:nvPr>
        </p:nvSpPr>
        <p:spPr>
          <a:xfrm>
            <a:off x="6361600" y="1233325"/>
            <a:ext cx="2521500" cy="2827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Final representation for the control inputs as linear combination of angular velocities </a:t>
            </a:r>
            <a:r>
              <a:rPr lang="it" sz="1500"/>
              <a:t>(</a:t>
            </a:r>
            <a:r>
              <a:rPr b="1" lang="it" sz="1500"/>
              <a:t>𝜔</a:t>
            </a:r>
            <a:r>
              <a:rPr lang="it" sz="1500"/>
              <a:t>) and </a:t>
            </a:r>
            <a:r>
              <a:rPr lang="it" sz="1500"/>
              <a:t>tilt angles (</a:t>
            </a:r>
            <a:r>
              <a:rPr b="1" lang="it" sz="1500"/>
              <a:t>𝜽</a:t>
            </a:r>
            <a:r>
              <a:rPr lang="it" sz="1500"/>
              <a:t>).</a:t>
            </a:r>
            <a:endParaRPr sz="1500"/>
          </a:p>
        </p:txBody>
      </p:sp>
      <p:sp>
        <p:nvSpPr>
          <p:cNvPr id="185" name="Google Shape;185;gc948ed7924_4_49"/>
          <p:cNvSpPr/>
          <p:nvPr/>
        </p:nvSpPr>
        <p:spPr>
          <a:xfrm>
            <a:off x="3664750" y="2625325"/>
            <a:ext cx="1360800" cy="1532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c948ed7924_4_49"/>
          <p:cNvSpPr txBox="1"/>
          <p:nvPr>
            <p:ph idx="1" type="body"/>
          </p:nvPr>
        </p:nvSpPr>
        <p:spPr>
          <a:xfrm>
            <a:off x="3664750" y="4157725"/>
            <a:ext cx="1360800" cy="337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/>
              <a:t>Linearly dep.</a:t>
            </a:r>
            <a:endParaRPr b="1"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8fb1d9d0d_0_71"/>
          <p:cNvSpPr txBox="1"/>
          <p:nvPr>
            <p:ph type="title"/>
          </p:nvPr>
        </p:nvSpPr>
        <p:spPr>
          <a:xfrm>
            <a:off x="311700" y="88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Methodology - Position/attitude control</a:t>
            </a:r>
            <a:endParaRPr/>
          </a:p>
        </p:txBody>
      </p:sp>
      <p:cxnSp>
        <p:nvCxnSpPr>
          <p:cNvPr id="192" name="Google Shape;192;gc8fb1d9d0d_0_71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3" name="Google Shape;193;gc8fb1d9d0d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600" y="1032988"/>
            <a:ext cx="5992800" cy="2359317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gc8fb1d9d0d_0_71"/>
          <p:cNvSpPr txBox="1"/>
          <p:nvPr>
            <p:ph idx="1" type="body"/>
          </p:nvPr>
        </p:nvSpPr>
        <p:spPr>
          <a:xfrm>
            <a:off x="1575600" y="3392313"/>
            <a:ext cx="5992800" cy="309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 Control Architecture of Tilting-Rotor quadrotor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300"/>
          </a:p>
        </p:txBody>
      </p:sp>
      <p:sp>
        <p:nvSpPr>
          <p:cNvPr id="195" name="Google Shape;195;gc8fb1d9d0d_0_71"/>
          <p:cNvSpPr txBox="1"/>
          <p:nvPr>
            <p:ph idx="1" type="body"/>
          </p:nvPr>
        </p:nvSpPr>
        <p:spPr>
          <a:xfrm>
            <a:off x="1357325" y="3873650"/>
            <a:ext cx="6322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The desired </a:t>
            </a:r>
            <a:r>
              <a:rPr b="1" lang="it" sz="1700"/>
              <a:t>PD </a:t>
            </a:r>
            <a:r>
              <a:rPr lang="it" sz="1700"/>
              <a:t>controller synchronizes the actions taken on the angular velocities and the inclination of the rotors.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e54409f74_1_1"/>
          <p:cNvSpPr txBox="1"/>
          <p:nvPr>
            <p:ph type="title"/>
          </p:nvPr>
        </p:nvSpPr>
        <p:spPr>
          <a:xfrm>
            <a:off x="311700" y="512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Implementation</a:t>
            </a:r>
            <a:endParaRPr/>
          </a:p>
        </p:txBody>
      </p:sp>
      <p:cxnSp>
        <p:nvCxnSpPr>
          <p:cNvPr id="201" name="Google Shape;201;gbe54409f74_1_1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gbe54409f74_1_1"/>
          <p:cNvSpPr txBox="1"/>
          <p:nvPr>
            <p:ph idx="1" type="body"/>
          </p:nvPr>
        </p:nvSpPr>
        <p:spPr>
          <a:xfrm>
            <a:off x="583500" y="1125400"/>
            <a:ext cx="79770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it" sz="1700"/>
              <a:t>CAD Model Development</a:t>
            </a:r>
            <a:endParaRPr b="1"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700"/>
              <a:t>Quadrotor design with 3 </a:t>
            </a:r>
            <a:r>
              <a:rPr lang="it" sz="1700"/>
              <a:t>dofs</a:t>
            </a:r>
            <a:r>
              <a:rPr lang="it" sz="1700"/>
              <a:t> in each propeller.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700"/>
              <a:t>Radial and tangential movements for each </a:t>
            </a:r>
            <a:r>
              <a:rPr lang="it" sz="1700"/>
              <a:t>propeller</a:t>
            </a:r>
            <a:r>
              <a:rPr lang="it" sz="1700"/>
              <a:t>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it" sz="1700"/>
              <a:t>Integrating model into CoppeliaSim</a:t>
            </a:r>
            <a:endParaRPr b="1"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700"/>
              <a:t>Grouping and materials.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700"/>
              <a:t>Shapes development.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700"/>
              <a:t>Joints and parent-child structure.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700"/>
              <a:t>Lua Script development.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it" sz="1700"/>
              <a:t>Tuning gains and Iterative Experimentation</a:t>
            </a:r>
            <a:endParaRPr b="1"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700"/>
              <a:t>Experimentation</a:t>
            </a:r>
            <a:r>
              <a:rPr lang="it" sz="1700"/>
              <a:t> route.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700"/>
              <a:t>Fine </a:t>
            </a:r>
            <a:r>
              <a:rPr lang="it" sz="1700"/>
              <a:t>tuning</a:t>
            </a:r>
            <a:r>
              <a:rPr lang="it" sz="1700"/>
              <a:t> for </a:t>
            </a:r>
            <a:r>
              <a:rPr b="1" lang="it" sz="1700"/>
              <a:t>PD </a:t>
            </a:r>
            <a:r>
              <a:rPr lang="it" sz="1700"/>
              <a:t>gains.</a:t>
            </a:r>
            <a:endParaRPr b="1"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e5440a38b_0_0"/>
          <p:cNvSpPr txBox="1"/>
          <p:nvPr>
            <p:ph type="title"/>
          </p:nvPr>
        </p:nvSpPr>
        <p:spPr>
          <a:xfrm>
            <a:off x="311700" y="512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Implementation - </a:t>
            </a:r>
            <a:r>
              <a:rPr lang="it"/>
              <a:t>CAD Model Development</a:t>
            </a:r>
            <a:endParaRPr/>
          </a:p>
        </p:txBody>
      </p:sp>
      <p:cxnSp>
        <p:nvCxnSpPr>
          <p:cNvPr id="208" name="Google Shape;208;gbe5440a38b_0_0"/>
          <p:cNvCxnSpPr/>
          <p:nvPr/>
        </p:nvCxnSpPr>
        <p:spPr>
          <a:xfrm flipH="1" rot="10800000">
            <a:off x="1570288" y="7610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gbe5440a38b_0_0"/>
          <p:cNvSpPr txBox="1"/>
          <p:nvPr/>
        </p:nvSpPr>
        <p:spPr>
          <a:xfrm>
            <a:off x="935550" y="3731625"/>
            <a:ext cx="3758100" cy="61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The preliminary model is obtained from GRABCAD Community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0" name="Google Shape;210;gbe5440a38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550" y="1112312"/>
            <a:ext cx="3758146" cy="2619314"/>
          </a:xfrm>
          <a:prstGeom prst="rect">
            <a:avLst/>
          </a:prstGeom>
          <a:noFill/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gbe5440a38b_0_0"/>
          <p:cNvSpPr txBox="1"/>
          <p:nvPr>
            <p:ph idx="1" type="body"/>
          </p:nvPr>
        </p:nvSpPr>
        <p:spPr>
          <a:xfrm>
            <a:off x="4875575" y="1542000"/>
            <a:ext cx="37077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The </a:t>
            </a:r>
            <a:r>
              <a:rPr lang="it" sz="1500"/>
              <a:t>quadrotor</a:t>
            </a:r>
            <a:r>
              <a:rPr lang="it" sz="1500"/>
              <a:t> with </a:t>
            </a:r>
            <a:r>
              <a:rPr lang="it" sz="1500"/>
              <a:t>propellers</a:t>
            </a:r>
            <a:r>
              <a:rPr lang="it" sz="1500"/>
              <a:t> tilting in </a:t>
            </a:r>
            <a:r>
              <a:rPr b="1" lang="it" sz="1500"/>
              <a:t>s   </a:t>
            </a:r>
            <a:r>
              <a:rPr lang="it" sz="1500"/>
              <a:t>(radial and tangential).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Over-actuated system.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The tilt angles controlled by servo motors.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Servo motors fast enough to ignore the control loop.</a:t>
            </a:r>
            <a:endParaRPr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12" name="Google Shape;212;gbe5440a38b_0_0"/>
          <p:cNvSpPr txBox="1"/>
          <p:nvPr/>
        </p:nvSpPr>
        <p:spPr>
          <a:xfrm>
            <a:off x="6204375" y="1789400"/>
            <a:ext cx="41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948ed7924_4_79"/>
          <p:cNvSpPr txBox="1"/>
          <p:nvPr>
            <p:ph type="title"/>
          </p:nvPr>
        </p:nvSpPr>
        <p:spPr>
          <a:xfrm>
            <a:off x="311700" y="512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Implementation - CAD Model Development</a:t>
            </a:r>
            <a:endParaRPr/>
          </a:p>
        </p:txBody>
      </p:sp>
      <p:cxnSp>
        <p:nvCxnSpPr>
          <p:cNvPr id="218" name="Google Shape;218;gc948ed7924_4_79"/>
          <p:cNvCxnSpPr/>
          <p:nvPr/>
        </p:nvCxnSpPr>
        <p:spPr>
          <a:xfrm flipH="1" rot="10800000">
            <a:off x="1570288" y="7610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gc948ed7924_4_79"/>
          <p:cNvSpPr txBox="1"/>
          <p:nvPr/>
        </p:nvSpPr>
        <p:spPr>
          <a:xfrm>
            <a:off x="644175" y="3602525"/>
            <a:ext cx="40731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Single propeller assembled in SolidWorks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gc948ed7924_4_79"/>
          <p:cNvSpPr txBox="1"/>
          <p:nvPr>
            <p:ph idx="1" type="body"/>
          </p:nvPr>
        </p:nvSpPr>
        <p:spPr>
          <a:xfrm>
            <a:off x="4940650" y="1638325"/>
            <a:ext cx="36777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Designed parts in “SLDPRT” format and assembled.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Propellers axis facing upward to obtain the proper coordinate frame.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Body’s Z-axis faces upward to </a:t>
            </a:r>
            <a:r>
              <a:rPr lang="it" sz="1500"/>
              <a:t>maintain</a:t>
            </a:r>
            <a:r>
              <a:rPr lang="it" sz="1500"/>
              <a:t> CoppeliaSim standards.</a:t>
            </a:r>
            <a:endParaRPr sz="1500"/>
          </a:p>
        </p:txBody>
      </p:sp>
      <p:pic>
        <p:nvPicPr>
          <p:cNvPr id="221" name="Google Shape;221;gc948ed7924_4_79"/>
          <p:cNvPicPr preferRelativeResize="0"/>
          <p:nvPr/>
        </p:nvPicPr>
        <p:blipFill rotWithShape="1">
          <a:blip r:embed="rId3">
            <a:alphaModFix/>
          </a:blip>
          <a:srcRect b="20030" l="21648" r="14604" t="27131"/>
          <a:stretch/>
        </p:blipFill>
        <p:spPr>
          <a:xfrm>
            <a:off x="644175" y="1638325"/>
            <a:ext cx="4073199" cy="1964200"/>
          </a:xfrm>
          <a:prstGeom prst="rect">
            <a:avLst/>
          </a:prstGeom>
          <a:noFill/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8fb1d9d0d_0_53"/>
          <p:cNvSpPr txBox="1"/>
          <p:nvPr>
            <p:ph type="title"/>
          </p:nvPr>
        </p:nvSpPr>
        <p:spPr>
          <a:xfrm>
            <a:off x="311700" y="512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Implementation - </a:t>
            </a:r>
            <a:r>
              <a:rPr lang="it"/>
              <a:t>Integration into CoppeliaSim</a:t>
            </a:r>
            <a:endParaRPr/>
          </a:p>
        </p:txBody>
      </p:sp>
      <p:cxnSp>
        <p:nvCxnSpPr>
          <p:cNvPr id="227" name="Google Shape;227;gc8fb1d9d0d_0_53"/>
          <p:cNvCxnSpPr/>
          <p:nvPr/>
        </p:nvCxnSpPr>
        <p:spPr>
          <a:xfrm flipH="1" rot="10800000">
            <a:off x="1570288" y="7610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gc8fb1d9d0d_0_53"/>
          <p:cNvSpPr txBox="1"/>
          <p:nvPr/>
        </p:nvSpPr>
        <p:spPr>
          <a:xfrm>
            <a:off x="248975" y="4018350"/>
            <a:ext cx="53160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Grouping of multiple non-pure shapes on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CoppeliaSim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gc8fb1d9d0d_0_53"/>
          <p:cNvSpPr txBox="1"/>
          <p:nvPr>
            <p:ph idx="1" type="body"/>
          </p:nvPr>
        </p:nvSpPr>
        <p:spPr>
          <a:xfrm>
            <a:off x="5473475" y="1149900"/>
            <a:ext cx="34266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STL files generated by SolidWorks is exported to CoppeliaSim and </a:t>
            </a:r>
            <a:r>
              <a:rPr lang="it" sz="1500"/>
              <a:t>grouped</a:t>
            </a:r>
            <a:r>
              <a:rPr lang="it" sz="1500"/>
              <a:t> with their respective fixed parts.</a:t>
            </a:r>
            <a:br>
              <a:rPr lang="it" sz="1500"/>
            </a:b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Finally obtain a total of 13 multishape non - pure objects (</a:t>
            </a:r>
            <a:r>
              <a:rPr b="1" lang="it" sz="1500"/>
              <a:t>1</a:t>
            </a:r>
            <a:r>
              <a:rPr lang="it" sz="1500"/>
              <a:t> body, </a:t>
            </a:r>
            <a:r>
              <a:rPr b="1" lang="it" sz="1500"/>
              <a:t>4</a:t>
            </a:r>
            <a:r>
              <a:rPr lang="it" sz="1500"/>
              <a:t> </a:t>
            </a:r>
            <a:r>
              <a:rPr lang="it" sz="1500"/>
              <a:t>propellers</a:t>
            </a:r>
            <a:r>
              <a:rPr lang="it" sz="1500"/>
              <a:t>, </a:t>
            </a:r>
            <a:r>
              <a:rPr b="1" lang="it" sz="1500"/>
              <a:t>4</a:t>
            </a:r>
            <a:r>
              <a:rPr lang="it" sz="1500"/>
              <a:t> radial rings and </a:t>
            </a:r>
            <a:r>
              <a:rPr b="1" lang="it" sz="1500"/>
              <a:t>4 </a:t>
            </a:r>
            <a:r>
              <a:rPr lang="it" sz="1500"/>
              <a:t>tangential rings).</a:t>
            </a:r>
            <a:endParaRPr sz="1500"/>
          </a:p>
        </p:txBody>
      </p:sp>
      <p:pic>
        <p:nvPicPr>
          <p:cNvPr id="230" name="Google Shape;230;gc8fb1d9d0d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75" y="1093475"/>
            <a:ext cx="5316001" cy="2924875"/>
          </a:xfrm>
          <a:prstGeom prst="rect">
            <a:avLst/>
          </a:prstGeom>
          <a:noFill/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948ed7924_4_115"/>
          <p:cNvSpPr txBox="1"/>
          <p:nvPr>
            <p:ph type="title"/>
          </p:nvPr>
        </p:nvSpPr>
        <p:spPr>
          <a:xfrm>
            <a:off x="311700" y="512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Implementation - Integration into CoppeliaSim</a:t>
            </a:r>
            <a:endParaRPr/>
          </a:p>
        </p:txBody>
      </p:sp>
      <p:cxnSp>
        <p:nvCxnSpPr>
          <p:cNvPr id="236" name="Google Shape;236;gc948ed7924_4_115"/>
          <p:cNvCxnSpPr/>
          <p:nvPr/>
        </p:nvCxnSpPr>
        <p:spPr>
          <a:xfrm flipH="1" rot="10800000">
            <a:off x="1570288" y="7610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gc948ed7924_4_115"/>
          <p:cNvSpPr txBox="1"/>
          <p:nvPr/>
        </p:nvSpPr>
        <p:spPr>
          <a:xfrm>
            <a:off x="632225" y="1030275"/>
            <a:ext cx="2818200" cy="61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Triangle edit mode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available in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Coppelia Sim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gc948ed7924_4_115"/>
          <p:cNvSpPr txBox="1"/>
          <p:nvPr>
            <p:ph idx="1" type="body"/>
          </p:nvPr>
        </p:nvSpPr>
        <p:spPr>
          <a:xfrm>
            <a:off x="5344725" y="1264900"/>
            <a:ext cx="34968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Model is converted to pure shapes.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Done using triangle edit mode.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Reduces total number of meshes.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Results in smoother dynamic simulation.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Guaranties immediate and smooth response as the shapes are stable.</a:t>
            </a:r>
            <a:endParaRPr sz="1400"/>
          </a:p>
        </p:txBody>
      </p:sp>
      <p:pic>
        <p:nvPicPr>
          <p:cNvPr id="239" name="Google Shape;239;gc948ed7924_4_115"/>
          <p:cNvPicPr preferRelativeResize="0"/>
          <p:nvPr/>
        </p:nvPicPr>
        <p:blipFill rotWithShape="1">
          <a:blip r:embed="rId3">
            <a:alphaModFix/>
          </a:blip>
          <a:srcRect b="0" l="4288" r="2479" t="32491"/>
          <a:stretch/>
        </p:blipFill>
        <p:spPr>
          <a:xfrm>
            <a:off x="632225" y="1645875"/>
            <a:ext cx="2818200" cy="13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c948ed7924_4_115"/>
          <p:cNvPicPr preferRelativeResize="0"/>
          <p:nvPr/>
        </p:nvPicPr>
        <p:blipFill rotWithShape="1">
          <a:blip r:embed="rId4">
            <a:alphaModFix/>
          </a:blip>
          <a:srcRect b="0" l="3679" r="0" t="0"/>
          <a:stretch/>
        </p:blipFill>
        <p:spPr>
          <a:xfrm>
            <a:off x="2418150" y="2827700"/>
            <a:ext cx="2818200" cy="13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c948ed7924_4_115"/>
          <p:cNvSpPr txBox="1"/>
          <p:nvPr/>
        </p:nvSpPr>
        <p:spPr>
          <a:xfrm>
            <a:off x="2418150" y="4133975"/>
            <a:ext cx="2818200" cy="61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Final hidden layer with all pure shapes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00730d15f_0_0"/>
          <p:cNvSpPr txBox="1"/>
          <p:nvPr>
            <p:ph type="title"/>
          </p:nvPr>
        </p:nvSpPr>
        <p:spPr>
          <a:xfrm>
            <a:off x="1632600" y="100950"/>
            <a:ext cx="5878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71" name="Google Shape;71;gb00730d15f_0_0"/>
          <p:cNvSpPr txBox="1"/>
          <p:nvPr>
            <p:ph idx="4294967295" type="body"/>
          </p:nvPr>
        </p:nvSpPr>
        <p:spPr>
          <a:xfrm>
            <a:off x="635650" y="977450"/>
            <a:ext cx="7786800" cy="3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Continuous search for improvement in terms of </a:t>
            </a:r>
            <a:r>
              <a:rPr b="1" lang="it" sz="1500"/>
              <a:t>autonomy </a:t>
            </a:r>
            <a:r>
              <a:rPr lang="it" sz="1500"/>
              <a:t>and </a:t>
            </a:r>
            <a:r>
              <a:rPr b="1" lang="it" sz="1500"/>
              <a:t>flexibility</a:t>
            </a:r>
            <a:r>
              <a:rPr lang="it" sz="1500"/>
              <a:t> for air vehicles. The trend continued in </a:t>
            </a:r>
            <a:r>
              <a:rPr b="1" lang="it" sz="1500"/>
              <a:t>unmanned vehicles</a:t>
            </a:r>
            <a:r>
              <a:rPr lang="it" sz="1500"/>
              <a:t>.</a:t>
            </a:r>
            <a:endParaRPr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The history of this line of research has branched out into many fields, from which terms like</a:t>
            </a:r>
            <a:r>
              <a:rPr lang="it" sz="1500"/>
              <a:t> </a:t>
            </a:r>
            <a:r>
              <a:rPr b="1" lang="it" sz="1500"/>
              <a:t>Fully Actuated Drones - FAD</a:t>
            </a:r>
            <a:r>
              <a:rPr lang="it" sz="1500"/>
              <a:t> and </a:t>
            </a:r>
            <a:r>
              <a:rPr b="1" lang="it" sz="1500"/>
              <a:t>Over Actuated Drones - OAD</a:t>
            </a:r>
            <a:r>
              <a:rPr lang="it" sz="1500"/>
              <a:t> take an important part of this project.</a:t>
            </a:r>
            <a:endParaRPr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Each branch has its own difficulties in terms of </a:t>
            </a:r>
            <a:r>
              <a:rPr i="1" lang="it" sz="1500"/>
              <a:t>location</a:t>
            </a:r>
            <a:r>
              <a:rPr lang="it" sz="1500"/>
              <a:t>, </a:t>
            </a:r>
            <a:r>
              <a:rPr i="1" lang="it" sz="1500"/>
              <a:t>mapping </a:t>
            </a:r>
            <a:r>
              <a:rPr lang="it" sz="1500"/>
              <a:t>and </a:t>
            </a:r>
            <a:r>
              <a:rPr i="1" lang="it" sz="1500"/>
              <a:t>control theory</a:t>
            </a:r>
            <a:r>
              <a:rPr lang="it" sz="1500"/>
              <a:t> with respect to its </a:t>
            </a:r>
            <a:r>
              <a:rPr b="1" lang="it" sz="1500"/>
              <a:t>parameters </a:t>
            </a:r>
            <a:r>
              <a:rPr lang="it" sz="1500"/>
              <a:t>and characteristics.</a:t>
            </a:r>
            <a:br>
              <a:rPr lang="it" sz="1500"/>
            </a:b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There is great interest in s</a:t>
            </a:r>
            <a:r>
              <a:rPr b="1" lang="it" sz="1500"/>
              <a:t>imulation environments</a:t>
            </a:r>
            <a:r>
              <a:rPr lang="it" sz="1500"/>
              <a:t> that test the performance of solutions without putting investment capital at risk.</a:t>
            </a:r>
            <a:endParaRPr sz="1500"/>
          </a:p>
        </p:txBody>
      </p:sp>
      <p:cxnSp>
        <p:nvCxnSpPr>
          <p:cNvPr id="72" name="Google Shape;72;gb00730d15f_0_0"/>
          <p:cNvCxnSpPr/>
          <p:nvPr/>
        </p:nvCxnSpPr>
        <p:spPr>
          <a:xfrm flipH="1" rot="10800000">
            <a:off x="1570288" y="7610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gb00730d15f_0_0"/>
          <p:cNvCxnSpPr/>
          <p:nvPr/>
        </p:nvCxnSpPr>
        <p:spPr>
          <a:xfrm>
            <a:off x="678600" y="4741000"/>
            <a:ext cx="77868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948ed7924_4_127"/>
          <p:cNvSpPr txBox="1"/>
          <p:nvPr>
            <p:ph type="title"/>
          </p:nvPr>
        </p:nvSpPr>
        <p:spPr>
          <a:xfrm>
            <a:off x="311700" y="512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Implementation - Integration into CoppeliaSim</a:t>
            </a:r>
            <a:endParaRPr/>
          </a:p>
        </p:txBody>
      </p:sp>
      <p:cxnSp>
        <p:nvCxnSpPr>
          <p:cNvPr id="247" name="Google Shape;247;gc948ed7924_4_127"/>
          <p:cNvCxnSpPr/>
          <p:nvPr/>
        </p:nvCxnSpPr>
        <p:spPr>
          <a:xfrm flipH="1" rot="10800000">
            <a:off x="1570288" y="7610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gc948ed7924_4_127"/>
          <p:cNvSpPr txBox="1"/>
          <p:nvPr/>
        </p:nvSpPr>
        <p:spPr>
          <a:xfrm>
            <a:off x="982251" y="3861724"/>
            <a:ext cx="41361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Joints in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space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for UAV model design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gc948ed7924_4_127"/>
          <p:cNvSpPr txBox="1"/>
          <p:nvPr>
            <p:ph idx="1" type="body"/>
          </p:nvPr>
        </p:nvSpPr>
        <p:spPr>
          <a:xfrm>
            <a:off x="5375675" y="1201725"/>
            <a:ext cx="31074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Joint objects generated to assign the type of motion (revolute, prismatic or </a:t>
            </a:r>
            <a:r>
              <a:rPr lang="it" sz="1500"/>
              <a:t>spherical</a:t>
            </a:r>
            <a:r>
              <a:rPr lang="it" sz="1500"/>
              <a:t>)</a:t>
            </a:r>
            <a:r>
              <a:rPr lang="it" sz="1500"/>
              <a:t>.</a:t>
            </a:r>
            <a:endParaRPr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The exact position of each joint obtained by extracting </a:t>
            </a:r>
            <a:r>
              <a:rPr lang="it" sz="1500"/>
              <a:t>pure</a:t>
            </a:r>
            <a:r>
              <a:rPr lang="it" sz="1500"/>
              <a:t> triangles shapes from physical joint shafts.</a:t>
            </a:r>
            <a:endParaRPr sz="1500"/>
          </a:p>
        </p:txBody>
      </p:sp>
      <p:pic>
        <p:nvPicPr>
          <p:cNvPr id="250" name="Google Shape;250;gc948ed7924_4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279" y="1354125"/>
            <a:ext cx="4136146" cy="2507600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948ed7924_4_136"/>
          <p:cNvSpPr txBox="1"/>
          <p:nvPr>
            <p:ph type="title"/>
          </p:nvPr>
        </p:nvSpPr>
        <p:spPr>
          <a:xfrm>
            <a:off x="311700" y="2036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Implementation - Integration into CoppeliaSim</a:t>
            </a:r>
            <a:endParaRPr/>
          </a:p>
        </p:txBody>
      </p:sp>
      <p:cxnSp>
        <p:nvCxnSpPr>
          <p:cNvPr id="256" name="Google Shape;256;gc948ed7924_4_136"/>
          <p:cNvCxnSpPr/>
          <p:nvPr/>
        </p:nvCxnSpPr>
        <p:spPr>
          <a:xfrm flipH="1" rot="10800000">
            <a:off x="1570288" y="10658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gc948ed7924_4_136"/>
          <p:cNvSpPr txBox="1"/>
          <p:nvPr/>
        </p:nvSpPr>
        <p:spPr>
          <a:xfrm>
            <a:off x="540000" y="3735450"/>
            <a:ext cx="2628300" cy="61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Hierarchy for Radial tilt and non pure part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gc948ed7924_4_136"/>
          <p:cNvSpPr txBox="1"/>
          <p:nvPr>
            <p:ph idx="1" type="body"/>
          </p:nvPr>
        </p:nvSpPr>
        <p:spPr>
          <a:xfrm>
            <a:off x="5720525" y="1525900"/>
            <a:ext cx="2971800" cy="27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The structure has pure shape then non pure shape and then the joint respectively for all DoFs.</a:t>
            </a:r>
            <a:endParaRPr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</a:t>
            </a:r>
            <a:r>
              <a:rPr lang="it" sz="1500"/>
              <a:t>evolute joints are added to their respective tangential tilt rings as shown in hierarchy structure.</a:t>
            </a:r>
            <a:endParaRPr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9" name="Google Shape;259;gc948ed7924_4_136"/>
          <p:cNvPicPr preferRelativeResize="0"/>
          <p:nvPr/>
        </p:nvPicPr>
        <p:blipFill rotWithShape="1">
          <a:blip r:embed="rId3">
            <a:alphaModFix/>
          </a:blip>
          <a:srcRect b="36824" l="0" r="0" t="20216"/>
          <a:stretch/>
        </p:blipFill>
        <p:spPr>
          <a:xfrm>
            <a:off x="540000" y="1525900"/>
            <a:ext cx="5259301" cy="2209550"/>
          </a:xfrm>
          <a:prstGeom prst="rect">
            <a:avLst/>
          </a:prstGeom>
          <a:noFill/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gc948ed7924_4_136"/>
          <p:cNvSpPr txBox="1"/>
          <p:nvPr/>
        </p:nvSpPr>
        <p:spPr>
          <a:xfrm>
            <a:off x="3203050" y="3735450"/>
            <a:ext cx="25749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it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ierarchy for Radial and tangential tilt with pure part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948ed7924_4_147"/>
          <p:cNvSpPr txBox="1"/>
          <p:nvPr>
            <p:ph type="title"/>
          </p:nvPr>
        </p:nvSpPr>
        <p:spPr>
          <a:xfrm>
            <a:off x="311700" y="512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Implementation - Integration into CoppeliaSim</a:t>
            </a:r>
            <a:endParaRPr/>
          </a:p>
        </p:txBody>
      </p:sp>
      <p:cxnSp>
        <p:nvCxnSpPr>
          <p:cNvPr id="266" name="Google Shape;266;gc948ed7924_4_147"/>
          <p:cNvCxnSpPr/>
          <p:nvPr/>
        </p:nvCxnSpPr>
        <p:spPr>
          <a:xfrm flipH="1" rot="10800000">
            <a:off x="1575588" y="9134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gc948ed7924_4_147"/>
          <p:cNvSpPr txBox="1"/>
          <p:nvPr/>
        </p:nvSpPr>
        <p:spPr>
          <a:xfrm>
            <a:off x="905775" y="1415975"/>
            <a:ext cx="34044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Lua script development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gc948ed7924_4_147"/>
          <p:cNvSpPr txBox="1"/>
          <p:nvPr/>
        </p:nvSpPr>
        <p:spPr>
          <a:xfrm>
            <a:off x="905775" y="2053275"/>
            <a:ext cx="3404400" cy="2339700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The force and torque are calculated and sent to the skeleton of the UAV.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The propellers are rotated with fixed speed, just for visualisation.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The correct tilt angles can be visualised.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All the functions are programed on non-thread child script.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gc948ed7924_4_147"/>
          <p:cNvSpPr txBox="1"/>
          <p:nvPr/>
        </p:nvSpPr>
        <p:spPr>
          <a:xfrm>
            <a:off x="4919325" y="1415975"/>
            <a:ext cx="34044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Tuning gains-Iterative experimentation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gc948ed7924_4_147"/>
          <p:cNvSpPr txBox="1"/>
          <p:nvPr/>
        </p:nvSpPr>
        <p:spPr>
          <a:xfrm>
            <a:off x="4919325" y="2031575"/>
            <a:ext cx="3404400" cy="2339700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There are around 20 gains which are tuned to perform smooth attitude control.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Each control input gain is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tuned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individually by setting the others to zero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Forces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applied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on Z-axis are set by moving the reference frame on the robot by transforming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the ground and the robot frame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94edf0a67_0_0"/>
          <p:cNvSpPr txBox="1"/>
          <p:nvPr>
            <p:ph type="title"/>
          </p:nvPr>
        </p:nvSpPr>
        <p:spPr>
          <a:xfrm>
            <a:off x="311700" y="153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Experimentation - Expected Results</a:t>
            </a:r>
            <a:endParaRPr/>
          </a:p>
        </p:txBody>
      </p:sp>
      <p:cxnSp>
        <p:nvCxnSpPr>
          <p:cNvPr id="276" name="Google Shape;276;gc94edf0a67_0_0"/>
          <p:cNvCxnSpPr/>
          <p:nvPr/>
        </p:nvCxnSpPr>
        <p:spPr>
          <a:xfrm flipH="1" rot="10800000">
            <a:off x="1570288" y="9134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gc94edf0a67_0_0"/>
          <p:cNvSpPr/>
          <p:nvPr/>
        </p:nvSpPr>
        <p:spPr>
          <a:xfrm>
            <a:off x="698550" y="2316338"/>
            <a:ext cx="26562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Importing to CoppeliaSim</a:t>
            </a:r>
            <a:endParaRPr/>
          </a:p>
        </p:txBody>
      </p:sp>
      <p:sp>
        <p:nvSpPr>
          <p:cNvPr id="278" name="Google Shape;278;gc94edf0a67_0_0"/>
          <p:cNvSpPr/>
          <p:nvPr/>
        </p:nvSpPr>
        <p:spPr>
          <a:xfrm>
            <a:off x="703850" y="3089225"/>
            <a:ext cx="26562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Simple Quad Attitude control</a:t>
            </a:r>
            <a:endParaRPr/>
          </a:p>
        </p:txBody>
      </p:sp>
      <p:sp>
        <p:nvSpPr>
          <p:cNvPr id="279" name="Google Shape;279;gc94edf0a67_0_0"/>
          <p:cNvSpPr/>
          <p:nvPr/>
        </p:nvSpPr>
        <p:spPr>
          <a:xfrm>
            <a:off x="235500" y="3862100"/>
            <a:ext cx="35823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Attitude control with radial tilt angles</a:t>
            </a:r>
            <a:endParaRPr/>
          </a:p>
        </p:txBody>
      </p:sp>
      <p:sp>
        <p:nvSpPr>
          <p:cNvPr id="280" name="Google Shape;280;gc94edf0a67_0_0"/>
          <p:cNvSpPr/>
          <p:nvPr/>
        </p:nvSpPr>
        <p:spPr>
          <a:xfrm>
            <a:off x="698550" y="1543475"/>
            <a:ext cx="26562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 DOF</a:t>
            </a:r>
            <a:endParaRPr/>
          </a:p>
        </p:txBody>
      </p:sp>
      <p:cxnSp>
        <p:nvCxnSpPr>
          <p:cNvPr id="281" name="Google Shape;281;gc94edf0a67_0_0"/>
          <p:cNvCxnSpPr/>
          <p:nvPr/>
        </p:nvCxnSpPr>
        <p:spPr>
          <a:xfrm>
            <a:off x="2026777" y="1971875"/>
            <a:ext cx="0" cy="344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2" name="Google Shape;282;gc94edf0a67_0_0"/>
          <p:cNvCxnSpPr/>
          <p:nvPr/>
        </p:nvCxnSpPr>
        <p:spPr>
          <a:xfrm>
            <a:off x="2026777" y="2744738"/>
            <a:ext cx="7200" cy="344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3" name="Google Shape;283;gc94edf0a67_0_0"/>
          <p:cNvCxnSpPr/>
          <p:nvPr/>
        </p:nvCxnSpPr>
        <p:spPr>
          <a:xfrm flipH="1">
            <a:off x="2026552" y="3517625"/>
            <a:ext cx="7200" cy="344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4" name="Google Shape;284;gc94edf0a67_0_0"/>
          <p:cNvSpPr txBox="1"/>
          <p:nvPr/>
        </p:nvSpPr>
        <p:spPr>
          <a:xfrm>
            <a:off x="4345350" y="1449163"/>
            <a:ext cx="4653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Movement visualization and assembly on SolidWorks to understand the degrees of freedom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gc94edf0a67_0_0"/>
          <p:cNvSpPr txBox="1"/>
          <p:nvPr/>
        </p:nvSpPr>
        <p:spPr>
          <a:xfrm>
            <a:off x="4345350" y="2144250"/>
            <a:ext cx="46536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The propeller and tilt angles are tested on the CoppeliaSim scene to confirm proper placement of rotation joints.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gc94edf0a67_0_0"/>
          <p:cNvSpPr txBox="1"/>
          <p:nvPr/>
        </p:nvSpPr>
        <p:spPr>
          <a:xfrm>
            <a:off x="4345350" y="2994725"/>
            <a:ext cx="4653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Initial simulation result with simple attitude control without tilt angles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gc94edf0a67_0_0"/>
          <p:cNvSpPr txBox="1"/>
          <p:nvPr/>
        </p:nvSpPr>
        <p:spPr>
          <a:xfrm>
            <a:off x="4345350" y="3771125"/>
            <a:ext cx="4653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Final Attitude control with radial tilt angles to reach 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desired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position and orientation.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8" name="Google Shape;288;gc94edf0a67_0_0"/>
          <p:cNvCxnSpPr>
            <a:stCxn id="280" idx="3"/>
            <a:endCxn id="284" idx="1"/>
          </p:cNvCxnSpPr>
          <p:nvPr/>
        </p:nvCxnSpPr>
        <p:spPr>
          <a:xfrm>
            <a:off x="3354750" y="1757675"/>
            <a:ext cx="990600" cy="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gc94edf0a67_0_0"/>
          <p:cNvCxnSpPr>
            <a:stCxn id="277" idx="3"/>
            <a:endCxn id="285" idx="1"/>
          </p:cNvCxnSpPr>
          <p:nvPr/>
        </p:nvCxnSpPr>
        <p:spPr>
          <a:xfrm>
            <a:off x="3354750" y="2530538"/>
            <a:ext cx="99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gc94edf0a67_0_0"/>
          <p:cNvCxnSpPr>
            <a:stCxn id="278" idx="3"/>
            <a:endCxn id="286" idx="1"/>
          </p:cNvCxnSpPr>
          <p:nvPr/>
        </p:nvCxnSpPr>
        <p:spPr>
          <a:xfrm>
            <a:off x="3360050" y="3303425"/>
            <a:ext cx="98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gc94edf0a67_0_0"/>
          <p:cNvCxnSpPr>
            <a:stCxn id="279" idx="3"/>
            <a:endCxn id="287" idx="1"/>
          </p:cNvCxnSpPr>
          <p:nvPr/>
        </p:nvCxnSpPr>
        <p:spPr>
          <a:xfrm>
            <a:off x="3817800" y="4076300"/>
            <a:ext cx="527700" cy="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94edf0a67_0_20"/>
          <p:cNvSpPr txBox="1"/>
          <p:nvPr>
            <p:ph type="title"/>
          </p:nvPr>
        </p:nvSpPr>
        <p:spPr>
          <a:xfrm>
            <a:off x="311700" y="14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Experimentation</a:t>
            </a:r>
            <a:endParaRPr/>
          </a:p>
        </p:txBody>
      </p:sp>
      <p:cxnSp>
        <p:nvCxnSpPr>
          <p:cNvPr id="297" name="Google Shape;297;gc94edf0a67_0_20"/>
          <p:cNvCxnSpPr/>
          <p:nvPr/>
        </p:nvCxnSpPr>
        <p:spPr>
          <a:xfrm flipH="1" rot="10800000">
            <a:off x="1570288" y="7610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gc94edf0a67_0_20"/>
          <p:cNvSpPr/>
          <p:nvPr/>
        </p:nvSpPr>
        <p:spPr>
          <a:xfrm>
            <a:off x="235150" y="902600"/>
            <a:ext cx="26562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 DOF</a:t>
            </a:r>
            <a:endParaRPr/>
          </a:p>
        </p:txBody>
      </p:sp>
      <p:pic>
        <p:nvPicPr>
          <p:cNvPr id="299" name="Google Shape;299;gc94edf0a67_0_20" title="quad_DOF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750" y="1400825"/>
            <a:ext cx="6235910" cy="35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94edf0a67_0_27"/>
          <p:cNvSpPr txBox="1"/>
          <p:nvPr>
            <p:ph type="title"/>
          </p:nvPr>
        </p:nvSpPr>
        <p:spPr>
          <a:xfrm>
            <a:off x="311700" y="14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Experimentation</a:t>
            </a:r>
            <a:endParaRPr/>
          </a:p>
        </p:txBody>
      </p:sp>
      <p:cxnSp>
        <p:nvCxnSpPr>
          <p:cNvPr id="305" name="Google Shape;305;gc94edf0a67_0_27"/>
          <p:cNvCxnSpPr/>
          <p:nvPr/>
        </p:nvCxnSpPr>
        <p:spPr>
          <a:xfrm flipH="1" rot="10800000">
            <a:off x="1570288" y="7610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gc94edf0a67_0_27"/>
          <p:cNvSpPr/>
          <p:nvPr/>
        </p:nvSpPr>
        <p:spPr>
          <a:xfrm>
            <a:off x="434175" y="878738"/>
            <a:ext cx="26562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Importing to CoppeliaSim</a:t>
            </a:r>
            <a:endParaRPr/>
          </a:p>
        </p:txBody>
      </p:sp>
      <p:pic>
        <p:nvPicPr>
          <p:cNvPr id="307" name="Google Shape;307;gc94edf0a67_0_27" title="simulation_quad_scene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38" y="1400838"/>
            <a:ext cx="6278333" cy="353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94edf0a67_0_89"/>
          <p:cNvSpPr txBox="1"/>
          <p:nvPr>
            <p:ph type="title"/>
          </p:nvPr>
        </p:nvSpPr>
        <p:spPr>
          <a:xfrm>
            <a:off x="311700" y="14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Experimentation</a:t>
            </a:r>
            <a:endParaRPr/>
          </a:p>
        </p:txBody>
      </p:sp>
      <p:cxnSp>
        <p:nvCxnSpPr>
          <p:cNvPr id="313" name="Google Shape;313;gc94edf0a67_0_89"/>
          <p:cNvCxnSpPr/>
          <p:nvPr/>
        </p:nvCxnSpPr>
        <p:spPr>
          <a:xfrm flipH="1" rot="10800000">
            <a:off x="1570288" y="7610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gc94edf0a67_0_89"/>
          <p:cNvSpPr/>
          <p:nvPr/>
        </p:nvSpPr>
        <p:spPr>
          <a:xfrm>
            <a:off x="434175" y="878738"/>
            <a:ext cx="26562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Simple Quad Attitude control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5" name="Google Shape;315;gc94edf0a67_0_89" title="simulation_model_version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213" y="1400838"/>
            <a:ext cx="6753586" cy="353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94edf0a67_0_96"/>
          <p:cNvSpPr txBox="1"/>
          <p:nvPr>
            <p:ph type="title"/>
          </p:nvPr>
        </p:nvSpPr>
        <p:spPr>
          <a:xfrm>
            <a:off x="311700" y="14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Experimentation</a:t>
            </a:r>
            <a:endParaRPr/>
          </a:p>
        </p:txBody>
      </p:sp>
      <p:cxnSp>
        <p:nvCxnSpPr>
          <p:cNvPr id="321" name="Google Shape;321;gc94edf0a67_0_96"/>
          <p:cNvCxnSpPr/>
          <p:nvPr/>
        </p:nvCxnSpPr>
        <p:spPr>
          <a:xfrm flipH="1" rot="10800000">
            <a:off x="1570288" y="7610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gc94edf0a67_0_96"/>
          <p:cNvSpPr/>
          <p:nvPr/>
        </p:nvSpPr>
        <p:spPr>
          <a:xfrm>
            <a:off x="434175" y="878750"/>
            <a:ext cx="33315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Attitude control with radial tilt angles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3" name="Google Shape;323;gc94edf0a67_0_96" title="AttitudeControl-2021-03-06 11-55-5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925" y="1353125"/>
            <a:ext cx="6753562" cy="35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d91dea907_0_301"/>
          <p:cNvSpPr txBox="1"/>
          <p:nvPr>
            <p:ph type="title"/>
          </p:nvPr>
        </p:nvSpPr>
        <p:spPr>
          <a:xfrm>
            <a:off x="311700" y="5640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Conclusion</a:t>
            </a:r>
            <a:endParaRPr/>
          </a:p>
        </p:txBody>
      </p:sp>
      <p:sp>
        <p:nvSpPr>
          <p:cNvPr id="329" name="Google Shape;329;gbd91dea907_0_301"/>
          <p:cNvSpPr txBox="1"/>
          <p:nvPr>
            <p:ph idx="1" type="body"/>
          </p:nvPr>
        </p:nvSpPr>
        <p:spPr>
          <a:xfrm>
            <a:off x="707225" y="1043025"/>
            <a:ext cx="75438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A scene was successfully developed in CoppeliaSim with an </a:t>
            </a:r>
            <a:r>
              <a:rPr b="1" lang="it" sz="1600"/>
              <a:t>omnidirectional UAV</a:t>
            </a:r>
            <a:r>
              <a:rPr lang="it" sz="1600"/>
              <a:t> with 2 additional DoF in each of its propeller.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The integration of a </a:t>
            </a:r>
            <a:r>
              <a:rPr b="1" lang="it" sz="1600"/>
              <a:t>LUA script</a:t>
            </a:r>
            <a:r>
              <a:rPr lang="it" sz="1600"/>
              <a:t> with the mechanics of the drone was achieved to control its movement in the simulated environment.</a:t>
            </a:r>
            <a:br>
              <a:rPr lang="it" sz="1600"/>
            </a:b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A </a:t>
            </a:r>
            <a:r>
              <a:rPr b="1" lang="it" sz="1600"/>
              <a:t>fully actuated control</a:t>
            </a:r>
            <a:r>
              <a:rPr lang="it" sz="1600"/>
              <a:t> was implemented on the system by enabling only the radial tilt in the propellers and simplifying the model to a 6 inputs control scheme.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The tuning of the gains was achieved presenting an acceptable behavior.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The scene, the model and the code will serve as the basis for future projects and developments compatible with the taxonomy of this work.</a:t>
            </a:r>
            <a:endParaRPr sz="1600"/>
          </a:p>
        </p:txBody>
      </p:sp>
      <p:cxnSp>
        <p:nvCxnSpPr>
          <p:cNvPr id="330" name="Google Shape;330;gbd91dea907_0_301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311700" y="6634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Problem Statement</a:t>
            </a:r>
            <a:endParaRPr/>
          </a:p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311700" y="2229900"/>
            <a:ext cx="85206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it" sz="1600"/>
              <a:t>Build a virtual scene in CoppelliaSim for the </a:t>
            </a:r>
            <a:r>
              <a:rPr i="1" lang="it" sz="1600"/>
              <a:t>design</a:t>
            </a:r>
            <a:r>
              <a:rPr i="1" lang="it" sz="1600"/>
              <a:t>, implementation and </a:t>
            </a:r>
            <a:r>
              <a:rPr i="1" lang="it" sz="1600"/>
              <a:t>evaluation of </a:t>
            </a:r>
            <a:r>
              <a:rPr i="1" lang="it" sz="1600"/>
              <a:t> position and attitude control alternatives over an </a:t>
            </a:r>
            <a:r>
              <a:rPr i="1" lang="it" sz="1600"/>
              <a:t>omnidirectional UAV</a:t>
            </a:r>
            <a:endParaRPr b="1" sz="1200"/>
          </a:p>
        </p:txBody>
      </p:sp>
      <p:cxnSp>
        <p:nvCxnSpPr>
          <p:cNvPr id="80" name="Google Shape;80;p4"/>
          <p:cNvCxnSpPr/>
          <p:nvPr/>
        </p:nvCxnSpPr>
        <p:spPr>
          <a:xfrm>
            <a:off x="678600" y="2150200"/>
            <a:ext cx="77868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" name="Google Shape;81;p4"/>
          <p:cNvCxnSpPr/>
          <p:nvPr/>
        </p:nvCxnSpPr>
        <p:spPr>
          <a:xfrm>
            <a:off x="678600" y="3064600"/>
            <a:ext cx="77868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4"/>
          <p:cNvCxnSpPr/>
          <p:nvPr/>
        </p:nvCxnSpPr>
        <p:spPr>
          <a:xfrm>
            <a:off x="2027488" y="1470850"/>
            <a:ext cx="5094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>
            <p:ph type="title"/>
          </p:nvPr>
        </p:nvSpPr>
        <p:spPr>
          <a:xfrm>
            <a:off x="311700" y="34140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Objective</a:t>
            </a:r>
            <a:endParaRPr/>
          </a:p>
        </p:txBody>
      </p:sp>
      <p:sp>
        <p:nvSpPr>
          <p:cNvPr id="88" name="Google Shape;88;p3"/>
          <p:cNvSpPr txBox="1"/>
          <p:nvPr>
            <p:ph idx="1" type="body"/>
          </p:nvPr>
        </p:nvSpPr>
        <p:spPr>
          <a:xfrm>
            <a:off x="769000" y="1312525"/>
            <a:ext cx="75954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/>
              <a:t>The presentation will cover the following section of the project</a:t>
            </a:r>
            <a:r>
              <a:rPr lang="it" sz="1400"/>
              <a:t>: </a:t>
            </a:r>
            <a:endParaRPr sz="1400"/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i="1" lang="it" sz="1500"/>
              <a:t>Problem Statement:</a:t>
            </a:r>
            <a:r>
              <a:rPr lang="it" sz="1500"/>
              <a:t> The purpose of the project.</a:t>
            </a:r>
            <a:endParaRPr sz="1500"/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i="1" lang="it" sz="1500"/>
              <a:t>Methodology:</a:t>
            </a:r>
            <a:r>
              <a:rPr lang="it" sz="1500"/>
              <a:t> Methods and algorithms for the control proposed.</a:t>
            </a:r>
            <a:endParaRPr sz="1500"/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i="1" lang="it" sz="1500"/>
              <a:t>Implementation: </a:t>
            </a:r>
            <a:r>
              <a:rPr lang="it" sz="1500"/>
              <a:t>UAV</a:t>
            </a:r>
            <a:r>
              <a:rPr b="1" i="1" lang="it" sz="1500"/>
              <a:t> </a:t>
            </a:r>
            <a:r>
              <a:rPr lang="it" sz="1500"/>
              <a:t>Model</a:t>
            </a:r>
            <a:r>
              <a:rPr lang="it" sz="1500"/>
              <a:t> design and integration to CoppeliaSim.</a:t>
            </a:r>
            <a:endParaRPr sz="1500"/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i="1" lang="it" sz="1500"/>
              <a:t>Experiments and </a:t>
            </a:r>
            <a:r>
              <a:rPr b="1" lang="it" sz="1500"/>
              <a:t>r</a:t>
            </a:r>
            <a:r>
              <a:rPr b="1" lang="it" sz="1500"/>
              <a:t>esults</a:t>
            </a:r>
            <a:r>
              <a:rPr b="1" i="1" lang="it" sz="1500"/>
              <a:t>:</a:t>
            </a:r>
            <a:r>
              <a:rPr lang="it" sz="1500"/>
              <a:t> Proposed experiments and </a:t>
            </a:r>
            <a:r>
              <a:rPr lang="it" sz="1500"/>
              <a:t>associated</a:t>
            </a:r>
            <a:r>
              <a:rPr lang="it" sz="1500"/>
              <a:t> results.</a:t>
            </a:r>
            <a:endParaRPr sz="1500"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it" sz="1500"/>
              <a:t>Co</a:t>
            </a:r>
            <a:r>
              <a:rPr b="1" lang="it" sz="1500"/>
              <a:t>nclusion:</a:t>
            </a:r>
            <a:r>
              <a:rPr i="1" lang="it" sz="1500"/>
              <a:t> </a:t>
            </a:r>
            <a:r>
              <a:rPr lang="it" sz="1500"/>
              <a:t>Milestones</a:t>
            </a:r>
            <a:r>
              <a:rPr lang="it" sz="1500"/>
              <a:t> </a:t>
            </a:r>
            <a:r>
              <a:rPr lang="it" sz="1500"/>
              <a:t>achieved</a:t>
            </a:r>
            <a:r>
              <a:rPr lang="it" sz="1500"/>
              <a:t> at the end of the project</a:t>
            </a:r>
            <a:r>
              <a:rPr lang="it"/>
              <a:t>.</a:t>
            </a:r>
            <a:endParaRPr/>
          </a:p>
          <a:p>
            <a:pPr indent="0" lvl="0" marL="457200" rtl="0" algn="l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cxnSp>
        <p:nvCxnSpPr>
          <p:cNvPr id="89" name="Google Shape;89;p3"/>
          <p:cNvCxnSpPr/>
          <p:nvPr/>
        </p:nvCxnSpPr>
        <p:spPr>
          <a:xfrm flipH="1" rot="10800000">
            <a:off x="1570288" y="11420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311700" y="88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it"/>
              <a:t>Basic Knowledge - Concepts</a:t>
            </a:r>
            <a:endParaRPr/>
          </a:p>
        </p:txBody>
      </p:sp>
      <p:cxnSp>
        <p:nvCxnSpPr>
          <p:cNvPr id="95" name="Google Shape;95;p5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4755300" y="1787260"/>
            <a:ext cx="3699300" cy="2758500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Hover Ability 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Keeps a constant configuration ( position and orientation).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Trajectory tracking Ability 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Tracks position and orientation in the reference space.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Physical Interaction Ability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Interacts with environment through changing forces.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400"/>
          </a:p>
        </p:txBody>
      </p:sp>
      <p:sp>
        <p:nvSpPr>
          <p:cNvPr id="97" name="Google Shape;97;p5"/>
          <p:cNvSpPr txBox="1"/>
          <p:nvPr/>
        </p:nvSpPr>
        <p:spPr>
          <a:xfrm>
            <a:off x="4755300" y="1171650"/>
            <a:ext cx="3699300" cy="6156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Properties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5"/>
          <p:cNvSpPr txBox="1"/>
          <p:nvPr>
            <p:ph idx="1" type="body"/>
          </p:nvPr>
        </p:nvSpPr>
        <p:spPr>
          <a:xfrm>
            <a:off x="746800" y="1787250"/>
            <a:ext cx="3651300" cy="2758500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Aerodynamic coefficients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R</a:t>
            </a:r>
            <a:r>
              <a:rPr lang="it"/>
              <a:t>elated to </a:t>
            </a:r>
            <a:r>
              <a:rPr lang="it"/>
              <a:t>propellers.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(Uni/bi)-directional thrust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The motors rotates in both directions or only one.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Fixed/actuated propulsion shafts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Rigid body or actuated joints wrt propellers frame.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Propellers positions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Spatial location.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400"/>
          </a:p>
        </p:txBody>
      </p:sp>
      <p:sp>
        <p:nvSpPr>
          <p:cNvPr id="99" name="Google Shape;99;p5"/>
          <p:cNvSpPr txBox="1"/>
          <p:nvPr/>
        </p:nvSpPr>
        <p:spPr>
          <a:xfrm>
            <a:off x="746800" y="1171650"/>
            <a:ext cx="3651300" cy="6156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Open Sans"/>
                <a:ea typeface="Open Sans"/>
                <a:cs typeface="Open Sans"/>
                <a:sym typeface="Open Sans"/>
              </a:rPr>
              <a:t>Atomic actuation units (AAU) characterization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8fb1d9d0d_0_18"/>
          <p:cNvSpPr/>
          <p:nvPr/>
        </p:nvSpPr>
        <p:spPr>
          <a:xfrm>
            <a:off x="160725" y="1146575"/>
            <a:ext cx="2839800" cy="2486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c8fb1d9d0d_0_18"/>
          <p:cNvSpPr txBox="1"/>
          <p:nvPr>
            <p:ph type="title"/>
          </p:nvPr>
        </p:nvSpPr>
        <p:spPr>
          <a:xfrm>
            <a:off x="311700" y="88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Basic Knowledge-Model</a:t>
            </a:r>
            <a:endParaRPr/>
          </a:p>
        </p:txBody>
      </p:sp>
      <p:cxnSp>
        <p:nvCxnSpPr>
          <p:cNvPr id="106" name="Google Shape;106;gc8fb1d9d0d_0_18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" name="Google Shape;107;gc8fb1d9d0d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223" y="1279425"/>
            <a:ext cx="2790278" cy="1449950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gc8fb1d9d0d_0_18"/>
          <p:cNvSpPr txBox="1"/>
          <p:nvPr>
            <p:ph idx="1" type="body"/>
          </p:nvPr>
        </p:nvSpPr>
        <p:spPr>
          <a:xfrm>
            <a:off x="6118225" y="2729375"/>
            <a:ext cx="2785800" cy="33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Mixed Tilt Design</a:t>
            </a:r>
            <a:endParaRPr b="1" sz="1300"/>
          </a:p>
        </p:txBody>
      </p:sp>
      <p:pic>
        <p:nvPicPr>
          <p:cNvPr id="109" name="Google Shape;109;gc8fb1d9d0d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776" y="1578775"/>
            <a:ext cx="1590933" cy="91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c8fb1d9d0d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868" y="1279425"/>
            <a:ext cx="2407833" cy="1449949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gc8fb1d9d0d_0_18"/>
          <p:cNvSpPr txBox="1"/>
          <p:nvPr>
            <p:ph idx="1" type="body"/>
          </p:nvPr>
        </p:nvSpPr>
        <p:spPr>
          <a:xfrm>
            <a:off x="3319875" y="2729375"/>
            <a:ext cx="2407800" cy="33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Tangential </a:t>
            </a:r>
            <a:r>
              <a:rPr lang="it" sz="1300"/>
              <a:t>Tilt Design</a:t>
            </a:r>
            <a:endParaRPr b="1" sz="1300"/>
          </a:p>
        </p:txBody>
      </p:sp>
      <p:pic>
        <p:nvPicPr>
          <p:cNvPr id="112" name="Google Shape;112;gc8fb1d9d0d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848" y="1281563"/>
            <a:ext cx="2609349" cy="1449951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gc8fb1d9d0d_0_18"/>
          <p:cNvSpPr txBox="1"/>
          <p:nvPr>
            <p:ph idx="1" type="body"/>
          </p:nvPr>
        </p:nvSpPr>
        <p:spPr>
          <a:xfrm>
            <a:off x="248850" y="2729375"/>
            <a:ext cx="2609400" cy="33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Radial </a:t>
            </a:r>
            <a:r>
              <a:rPr lang="it" sz="1300"/>
              <a:t>Tilt Design</a:t>
            </a:r>
            <a:endParaRPr b="1" sz="1300"/>
          </a:p>
        </p:txBody>
      </p:sp>
      <p:sp>
        <p:nvSpPr>
          <p:cNvPr id="114" name="Google Shape;114;gc8fb1d9d0d_0_18"/>
          <p:cNvSpPr txBox="1"/>
          <p:nvPr>
            <p:ph idx="1" type="body"/>
          </p:nvPr>
        </p:nvSpPr>
        <p:spPr>
          <a:xfrm>
            <a:off x="160725" y="3295175"/>
            <a:ext cx="2839800" cy="33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Control Model</a:t>
            </a:r>
            <a:endParaRPr b="1" sz="1300"/>
          </a:p>
        </p:txBody>
      </p:sp>
      <p:sp>
        <p:nvSpPr>
          <p:cNvPr id="115" name="Google Shape;115;gc8fb1d9d0d_0_18"/>
          <p:cNvSpPr/>
          <p:nvPr/>
        </p:nvSpPr>
        <p:spPr>
          <a:xfrm>
            <a:off x="6047025" y="1146575"/>
            <a:ext cx="2943300" cy="2486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c8fb1d9d0d_0_18"/>
          <p:cNvSpPr txBox="1"/>
          <p:nvPr>
            <p:ph idx="1" type="body"/>
          </p:nvPr>
        </p:nvSpPr>
        <p:spPr>
          <a:xfrm>
            <a:off x="6047025" y="3295175"/>
            <a:ext cx="2943300" cy="337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CAD M</a:t>
            </a:r>
            <a:r>
              <a:rPr lang="it" sz="1300"/>
              <a:t>odel</a:t>
            </a:r>
            <a:endParaRPr b="1" sz="1300"/>
          </a:p>
        </p:txBody>
      </p:sp>
      <p:sp>
        <p:nvSpPr>
          <p:cNvPr id="117" name="Google Shape;117;gc8fb1d9d0d_0_18"/>
          <p:cNvSpPr txBox="1"/>
          <p:nvPr>
            <p:ph idx="1" type="body"/>
          </p:nvPr>
        </p:nvSpPr>
        <p:spPr>
          <a:xfrm>
            <a:off x="1968150" y="3954325"/>
            <a:ext cx="5207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All the designs are Over-actuated </a:t>
            </a:r>
            <a:r>
              <a:rPr b="1" lang="it" sz="1600"/>
              <a:t>OA</a:t>
            </a:r>
            <a:r>
              <a:rPr lang="it" sz="1600"/>
              <a:t>, but the control model can be modified to be Fully-actuated </a:t>
            </a:r>
            <a:r>
              <a:rPr b="1" lang="it" sz="1600"/>
              <a:t>FA</a:t>
            </a:r>
            <a:endParaRPr b="1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9452b5e36_0_25"/>
          <p:cNvSpPr txBox="1"/>
          <p:nvPr>
            <p:ph type="title"/>
          </p:nvPr>
        </p:nvSpPr>
        <p:spPr>
          <a:xfrm>
            <a:off x="311700" y="88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it"/>
              <a:t>Basic Knowledge - Assumptions and Properties</a:t>
            </a:r>
            <a:endParaRPr/>
          </a:p>
        </p:txBody>
      </p:sp>
      <p:cxnSp>
        <p:nvCxnSpPr>
          <p:cNvPr id="123" name="Google Shape;123;gc9452b5e36_0_25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gc9452b5e36_0_25"/>
          <p:cNvSpPr txBox="1"/>
          <p:nvPr>
            <p:ph idx="1" type="body"/>
          </p:nvPr>
        </p:nvSpPr>
        <p:spPr>
          <a:xfrm>
            <a:off x="479775" y="1457250"/>
            <a:ext cx="4031400" cy="3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Constant center of mass </a:t>
            </a:r>
            <a:r>
              <a:rPr b="1" lang="it" sz="1500"/>
              <a:t>CoM</a:t>
            </a:r>
            <a:r>
              <a:rPr lang="it" sz="1500"/>
              <a:t>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The </a:t>
            </a:r>
            <a:r>
              <a:rPr b="1" lang="it" sz="1500"/>
              <a:t>CoM</a:t>
            </a:r>
            <a:r>
              <a:rPr lang="it" sz="1500"/>
              <a:t>  is not affected by physical components.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Constant a</a:t>
            </a:r>
            <a:r>
              <a:rPr lang="it" sz="1500"/>
              <a:t>erodynamic coefficients.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Mirroring the orientation of opposing propellers.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Unidirectional thrust.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Constant  propellers position.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Actuated propellers, 2 DoF (CAD Design) and 1 DoF (Control Design).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700"/>
          </a:p>
        </p:txBody>
      </p:sp>
      <p:sp>
        <p:nvSpPr>
          <p:cNvPr id="125" name="Google Shape;125;gc9452b5e36_0_25"/>
          <p:cNvSpPr txBox="1"/>
          <p:nvPr>
            <p:ph idx="1" type="body"/>
          </p:nvPr>
        </p:nvSpPr>
        <p:spPr>
          <a:xfrm>
            <a:off x="4764375" y="1372650"/>
            <a:ext cx="3891900" cy="27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700"/>
          </a:p>
        </p:txBody>
      </p:sp>
      <p:pic>
        <p:nvPicPr>
          <p:cNvPr id="126" name="Google Shape;126;gc9452b5e3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475" y="1727825"/>
            <a:ext cx="3736178" cy="2086506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gc9452b5e36_0_25"/>
          <p:cNvSpPr txBox="1"/>
          <p:nvPr>
            <p:ph idx="1" type="body"/>
          </p:nvPr>
        </p:nvSpPr>
        <p:spPr>
          <a:xfrm>
            <a:off x="5018478" y="3811253"/>
            <a:ext cx="3736200" cy="48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Radial Tilt Design to control</a:t>
            </a:r>
            <a:endParaRPr b="1"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8fb1d9d0d_0_26"/>
          <p:cNvSpPr txBox="1"/>
          <p:nvPr>
            <p:ph type="title"/>
          </p:nvPr>
        </p:nvSpPr>
        <p:spPr>
          <a:xfrm>
            <a:off x="311700" y="88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Basic Knowledge-Kinematic Model</a:t>
            </a:r>
            <a:endParaRPr/>
          </a:p>
        </p:txBody>
      </p:sp>
      <p:cxnSp>
        <p:nvCxnSpPr>
          <p:cNvPr id="133" name="Google Shape;133;gc8fb1d9d0d_0_26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gc8fb1d9d0d_0_26"/>
          <p:cNvSpPr txBox="1"/>
          <p:nvPr>
            <p:ph idx="1" type="body"/>
          </p:nvPr>
        </p:nvSpPr>
        <p:spPr>
          <a:xfrm>
            <a:off x="311700" y="1262250"/>
            <a:ext cx="39222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One coordinate axes for the base of the drone.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O</a:t>
            </a:r>
            <a:r>
              <a:rPr lang="it" sz="1400"/>
              <a:t>ne coordinate axes assigned for each propellant repeated in its counterparts.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One coordinate axes for the environment.</a:t>
            </a:r>
            <a:endParaRPr sz="14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/>
              <a:t>Considerations:</a:t>
            </a:r>
            <a:br>
              <a:rPr b="1" lang="it" sz="1400"/>
            </a:br>
            <a:endParaRPr b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it" sz="1400"/>
              <a:t>Control simplification by setting θ1 = θ3 and θ2 = θ4.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it" sz="1400"/>
              <a:t>Total of 6 control inputs:</a:t>
            </a:r>
            <a:br>
              <a:rPr lang="it" sz="1400"/>
            </a:br>
            <a:r>
              <a:rPr lang="it" sz="1400"/>
              <a:t>4 angular velocities.</a:t>
            </a:r>
            <a:br>
              <a:rPr lang="it" sz="1400"/>
            </a:br>
            <a:r>
              <a:rPr lang="it" sz="1400"/>
              <a:t>2 angular positions.</a:t>
            </a:r>
            <a:endParaRPr b="1" sz="1400"/>
          </a:p>
        </p:txBody>
      </p:sp>
      <p:pic>
        <p:nvPicPr>
          <p:cNvPr id="135" name="Google Shape;135;gc8fb1d9d0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075" y="1533425"/>
            <a:ext cx="4260451" cy="2408999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gc8fb1d9d0d_0_26"/>
          <p:cNvSpPr txBox="1"/>
          <p:nvPr>
            <p:ph idx="1" type="body"/>
          </p:nvPr>
        </p:nvSpPr>
        <p:spPr>
          <a:xfrm>
            <a:off x="4487075" y="3942425"/>
            <a:ext cx="4260600" cy="309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Kinematic model for an UAV with radial tilting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9452b5e36_0_41"/>
          <p:cNvSpPr txBox="1"/>
          <p:nvPr>
            <p:ph type="title"/>
          </p:nvPr>
        </p:nvSpPr>
        <p:spPr>
          <a:xfrm>
            <a:off x="311700" y="88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t"/>
              <a:t>Basic Knowledge-Kinematic and Dynamic Model</a:t>
            </a:r>
            <a:endParaRPr/>
          </a:p>
        </p:txBody>
      </p:sp>
      <p:cxnSp>
        <p:nvCxnSpPr>
          <p:cNvPr id="142" name="Google Shape;142;gc9452b5e36_0_41"/>
          <p:cNvCxnSpPr/>
          <p:nvPr/>
        </p:nvCxnSpPr>
        <p:spPr>
          <a:xfrm flipH="1" rot="10800000">
            <a:off x="1570288" y="837250"/>
            <a:ext cx="5992800" cy="2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" name="Google Shape;143;gc9452b5e36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35" y="3700612"/>
            <a:ext cx="3543816" cy="1020637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gc9452b5e36_0_41"/>
          <p:cNvSpPr txBox="1"/>
          <p:nvPr>
            <p:ph idx="1" type="body"/>
          </p:nvPr>
        </p:nvSpPr>
        <p:spPr>
          <a:xfrm>
            <a:off x="6585975" y="1089225"/>
            <a:ext cx="2278800" cy="915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Rotation matrix to modify the direction of the generated </a:t>
            </a:r>
            <a:r>
              <a:rPr lang="it" sz="1200"/>
              <a:t>impulse for each propeller.</a:t>
            </a:r>
            <a:endParaRPr b="1" sz="1200"/>
          </a:p>
        </p:txBody>
      </p:sp>
      <p:pic>
        <p:nvPicPr>
          <p:cNvPr id="145" name="Google Shape;145;gc9452b5e36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25" y="1106375"/>
            <a:ext cx="6306752" cy="881575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gc9452b5e36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825" y="2377564"/>
            <a:ext cx="6306748" cy="915948"/>
          </a:xfrm>
          <a:prstGeom prst="rect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gc9452b5e36_0_41"/>
          <p:cNvSpPr txBox="1"/>
          <p:nvPr>
            <p:ph idx="1" type="body"/>
          </p:nvPr>
        </p:nvSpPr>
        <p:spPr>
          <a:xfrm>
            <a:off x="6655575" y="2374813"/>
            <a:ext cx="2139600" cy="915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Acceleration wrt global reference frame, where, </a:t>
            </a:r>
            <a:r>
              <a:rPr b="1" i="1" lang="it" sz="1200"/>
              <a:t>C </a:t>
            </a:r>
            <a:r>
              <a:rPr lang="it" sz="1200"/>
              <a:t>is the drag coefficient and</a:t>
            </a:r>
            <a:r>
              <a:rPr b="1" i="1" lang="it" sz="1200"/>
              <a:t> F </a:t>
            </a:r>
            <a:r>
              <a:rPr lang="it" sz="1200"/>
              <a:t>is the </a:t>
            </a:r>
            <a:r>
              <a:rPr lang="it" sz="1200"/>
              <a:t>propellers</a:t>
            </a:r>
            <a:r>
              <a:rPr lang="it" sz="1200"/>
              <a:t> force.</a:t>
            </a:r>
            <a:endParaRPr sz="1200"/>
          </a:p>
        </p:txBody>
      </p:sp>
      <p:sp>
        <p:nvSpPr>
          <p:cNvPr id="148" name="Google Shape;148;gc9452b5e36_0_41"/>
          <p:cNvSpPr txBox="1"/>
          <p:nvPr>
            <p:ph idx="1" type="body"/>
          </p:nvPr>
        </p:nvSpPr>
        <p:spPr>
          <a:xfrm>
            <a:off x="4796662" y="3665950"/>
            <a:ext cx="3094500" cy="1073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G</a:t>
            </a:r>
            <a:r>
              <a:rPr lang="it" sz="1200"/>
              <a:t>lobal rate of change of orientation wrt </a:t>
            </a:r>
            <a:r>
              <a:rPr lang="it" sz="1200"/>
              <a:t>body </a:t>
            </a:r>
            <a:r>
              <a:rPr lang="it" sz="1200"/>
              <a:t>frame, where </a:t>
            </a:r>
            <a:r>
              <a:rPr lang="it" sz="1200"/>
              <a:t>𝜽, 𝝓, 𝟁 represents </a:t>
            </a:r>
            <a:r>
              <a:rPr lang="it" sz="1200"/>
              <a:t>roll, pitch and yaw respectively and </a:t>
            </a:r>
            <a:r>
              <a:rPr b="1" i="1" lang="it" sz="1200"/>
              <a:t>p, q ,r</a:t>
            </a:r>
            <a:r>
              <a:rPr lang="it" sz="1200"/>
              <a:t> are the rates of </a:t>
            </a:r>
            <a:r>
              <a:rPr lang="it" sz="1200"/>
              <a:t>𝜽, 𝝓, 𝟁</a:t>
            </a:r>
            <a:r>
              <a:rPr lang="it" sz="1200"/>
              <a:t>.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